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74" r:id="rId3"/>
    <p:sldMasterId id="2147483687" r:id="rId4"/>
    <p:sldMasterId id="2147483699" r:id="rId5"/>
    <p:sldMasterId id="2147483712" r:id="rId6"/>
    <p:sldMasterId id="2147483725" r:id="rId7"/>
  </p:sldMasterIdLst>
  <p:notesMasterIdLst>
    <p:notesMasterId r:id="rId126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20" r:id="rId61"/>
    <p:sldId id="321" r:id="rId62"/>
    <p:sldId id="322" r:id="rId63"/>
    <p:sldId id="309" r:id="rId64"/>
    <p:sldId id="323" r:id="rId65"/>
    <p:sldId id="324" r:id="rId66"/>
    <p:sldId id="310" r:id="rId67"/>
    <p:sldId id="311" r:id="rId68"/>
    <p:sldId id="312" r:id="rId69"/>
    <p:sldId id="313" r:id="rId70"/>
    <p:sldId id="325" r:id="rId71"/>
    <p:sldId id="314" r:id="rId72"/>
    <p:sldId id="315" r:id="rId73"/>
    <p:sldId id="326" r:id="rId74"/>
    <p:sldId id="316" r:id="rId75"/>
    <p:sldId id="328" r:id="rId76"/>
    <p:sldId id="329" r:id="rId77"/>
    <p:sldId id="327" r:id="rId78"/>
    <p:sldId id="319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31" r:id="rId92"/>
    <p:sldId id="332" r:id="rId93"/>
    <p:sldId id="333" r:id="rId94"/>
    <p:sldId id="347" r:id="rId95"/>
    <p:sldId id="348" r:id="rId96"/>
    <p:sldId id="349" r:id="rId97"/>
    <p:sldId id="350" r:id="rId98"/>
    <p:sldId id="351" r:id="rId99"/>
    <p:sldId id="352" r:id="rId100"/>
    <p:sldId id="334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7" roundtripDataSignature="AMtx7mjBvDlLBbdEVj49yfunamKqAgVB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7FA610-CFC2-42EB-8242-D8AF729DA003}" v="6" dt="2021-06-17T13:33:55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66" autoAdjust="0"/>
  </p:normalViewPr>
  <p:slideViewPr>
    <p:cSldViewPr snapToGrid="0">
      <p:cViewPr varScale="1">
        <p:scale>
          <a:sx n="121" d="100"/>
          <a:sy n="121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viewProps" Target="viewProps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theme" Target="theme/them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tableStyles" Target="tableStyle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microsoft.com/office/2016/11/relationships/changesInfo" Target="changesInfos/changesInfo1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customschemas.google.com/relationships/presentationmetadata" Target="meta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rter Andrew J" userId="0aa3fa54-bef3-42eb-a4a3-0993998cbbeb" providerId="ADAL" clId="{CD7FA610-CFC2-42EB-8242-D8AF729DA003}"/>
    <pc:docChg chg="delSld modSld">
      <pc:chgData name="Porter Andrew J" userId="0aa3fa54-bef3-42eb-a4a3-0993998cbbeb" providerId="ADAL" clId="{CD7FA610-CFC2-42EB-8242-D8AF729DA003}" dt="2021-06-17T13:33:01.761" v="0"/>
      <pc:docMkLst>
        <pc:docMk/>
      </pc:docMkLst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88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89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90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91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92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93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94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95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96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97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98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299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300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301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302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303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304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305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306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307"/>
        </pc:sldMkLst>
      </pc:sldChg>
      <pc:sldChg chg="del">
        <pc:chgData name="Porter Andrew J" userId="0aa3fa54-bef3-42eb-a4a3-0993998cbbeb" providerId="ADAL" clId="{CD7FA610-CFC2-42EB-8242-D8AF729DA003}" dt="2021-06-17T13:33:01.761" v="0"/>
        <pc:sldMkLst>
          <pc:docMk/>
          <pc:sldMk cId="0" sldId="30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These are notes for the slide</a:t>
            </a:r>
            <a:endParaRPr dirty="0"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Figure 10.4</a:t>
            </a:r>
            <a:endParaRPr dirty="0"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36950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Figure 10.5</a:t>
            </a:r>
            <a:endParaRPr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95284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0b6c8a57b_0_325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62" name="Google Shape;562;g80b6c8a57b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417390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17021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0b6c8a57b_0_348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90" name="Google Shape;590;g80b6c8a57b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0b6c8a57b_0_364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09" name="Google Shape;609;g80b6c8a57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0b6c8a57b_0_388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38" name="Google Shape;638;g80b6c8a57b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80b6c8a57b_0_39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44" name="Google Shape;644;g80b6c8a57b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0b6c8a57b_0_401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4" name="Google Shape;654;g80b6c8a57b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0b6c8a57b_0_406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60" name="Google Shape;660;g80b6c8a57b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0b6c8a57b_0_412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67" name="Google Shape;667;g80b6c8a57b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198158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0b6c8a57b_0_412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67" name="Google Shape;667;g80b6c8a57b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0b6c8a57b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80b6c8a57b_0_4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0b6c8a57b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g80b6c8a57b_0_42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0b6c8a57b_0_43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95" name="Google Shape;695;g80b6c8a57b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0b6c8a57b_0_4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02" name="Google Shape;702;g80b6c8a57b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0b6c8a57b_0_45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14" name="Google Shape;714;g80b6c8a57b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0b6c8a57b_0_458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720" name="Google Shape;720;g80b6c8a57b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" name="Google Shape;24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4" name="Google Shape;26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82e19ff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82e19ff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4" name="Google Shape;314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Spanish physician first to identify </a:t>
            </a:r>
            <a:r>
              <a:rPr lang="en-US" b="1" dirty="0"/>
              <a:t>neurons,</a:t>
            </a:r>
            <a:r>
              <a:rPr lang="en-US" dirty="0"/>
              <a:t> or brain cells that make up the human nervous system.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By the 1950’s, scientists began experimenting with computer-based </a:t>
            </a:r>
            <a:r>
              <a:rPr lang="en-US" b="1" dirty="0"/>
              <a:t>artificial </a:t>
            </a:r>
            <a:r>
              <a:rPr lang="en-US" dirty="0"/>
              <a:t>neurons.</a:t>
            </a:r>
            <a:endParaRPr dirty="0"/>
          </a:p>
        </p:txBody>
      </p:sp>
      <p:sp>
        <p:nvSpPr>
          <p:cNvPr id="177" name="Google Shape;1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6" name="Google Shape;33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3" name="Google Shape;35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" name="Google Shape;37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Cajal’s</a:t>
            </a:r>
            <a:r>
              <a:rPr lang="en-US" dirty="0"/>
              <a:t> hand-drawn diagram (1894)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a-e: growth of a neuron.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A: frog neuron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B: lizard neuron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C: rat neuron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D: human neuron</a:t>
            </a:r>
            <a:endParaRPr dirty="0"/>
          </a:p>
        </p:txBody>
      </p:sp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5" name="Google Shape;37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0" name="Google Shape;380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5" name="Google Shape;39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0" name="Google Shape;40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0" name="Google Shape;410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5" name="Google Shape;41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6" name="Google Shape;436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1" name="Google Shape;441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These are notes for the slide</a:t>
            </a:r>
            <a:endParaRPr dirty="0"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" name="Google Shape;44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" name="Google Shape;44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09138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" name="Google Shape;44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03465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" name="Google Shape;44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4118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 number of species on the planet began to increase rapidly 550 million years ago.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/>
              <a:t>Genera</a:t>
            </a:r>
            <a:r>
              <a:rPr lang="en-US" dirty="0"/>
              <a:t> are categories of related species.</a:t>
            </a:r>
            <a:endParaRPr dirty="0"/>
          </a:p>
        </p:txBody>
      </p:sp>
      <p:sp>
        <p:nvSpPr>
          <p:cNvPr id="193" name="Google Shape;19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7" name="Google Shape;457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" name="Google Shape;46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8" name="Google Shape;468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44752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0" name="Google Shape;48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5" name="Google Shape;485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45640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1" name="Google Shape;491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444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Increase in species related to the development of light detectors (vision system) in the trilobite.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 complexity of the vision system has evolved considerably in the years since the trilobite.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 large portion of the cerebral cortex of modern mammals is involved in visual perception.</a:t>
            </a:r>
            <a:endParaRPr dirty="0"/>
          </a:p>
        </p:txBody>
      </p:sp>
      <p:sp>
        <p:nvSpPr>
          <p:cNvPr id="198" name="Google Shape;19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80182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4" name="Google Shape;474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15376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8" name="Google Shape;50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These are notes for the slide</a:t>
            </a:r>
            <a:endParaRPr dirty="0"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4" name="Google Shape;514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9" name="Google Shape;519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" name="Google Shape;44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09138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5" name="Google Shape;525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1" name="Google Shape;531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" name="Google Shape;44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" name="Google Shape;446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0398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8" name="Google Shape;548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2" name="Google Shape;562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2" name="Google Shape;562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1396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9" name="Google Shape;579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7" name="Google Shape;587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35176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1769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9984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99731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25660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66419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8" name="Google Shape;598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These are notes for the slide</a:t>
            </a:r>
            <a:endParaRPr dirty="0"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80b6c8a57b_0_311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45" name="Google Shape;545;g80b6c8a57b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0b6c8a57b_0_315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- Convolutional layers consist of sets of kernels (filters).</a:t>
            </a:r>
            <a:endParaRPr dirty="0"/>
          </a:p>
        </p:txBody>
      </p:sp>
      <p:sp>
        <p:nvSpPr>
          <p:cNvPr id="550" name="Google Shape;550;g80b6c8a57b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0b6c8a57b_0_343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Figure 10.3</a:t>
            </a:r>
            <a:endParaRPr dirty="0"/>
          </a:p>
        </p:txBody>
      </p:sp>
      <p:sp>
        <p:nvSpPr>
          <p:cNvPr id="584" name="Google Shape;584;g80b6c8a57b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176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69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169"/>
          <p:cNvSpPr txBox="1">
            <a:spLocks noGrp="1"/>
          </p:cNvSpPr>
          <p:nvPr>
            <p:ph type="subTitle" idx="1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2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2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2"/>
          <p:cNvSpPr txBox="1">
            <a:spLocks noGrp="1"/>
          </p:cNvSpPr>
          <p:nvPr>
            <p:ph type="body" idx="2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3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3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3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3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3"/>
          <p:cNvSpPr txBox="1">
            <a:spLocks noGrp="1"/>
          </p:cNvSpPr>
          <p:nvPr>
            <p:ph type="body" idx="4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4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4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4"/>
          <p:cNvSpPr txBox="1">
            <a:spLocks noGrp="1"/>
          </p:cNvSpPr>
          <p:nvPr>
            <p:ph type="body" idx="2"/>
          </p:nvPr>
        </p:nvSpPr>
        <p:spPr>
          <a:xfrm>
            <a:off x="369648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4"/>
          <p:cNvSpPr txBox="1">
            <a:spLocks noGrp="1"/>
          </p:cNvSpPr>
          <p:nvPr>
            <p:ph type="body" idx="3"/>
          </p:nvPr>
        </p:nvSpPr>
        <p:spPr>
          <a:xfrm>
            <a:off x="624564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4"/>
          <p:cNvSpPr txBox="1">
            <a:spLocks noGrp="1"/>
          </p:cNvSpPr>
          <p:nvPr>
            <p:ph type="body" idx="4"/>
          </p:nvPr>
        </p:nvSpPr>
        <p:spPr>
          <a:xfrm>
            <a:off x="114732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4"/>
          <p:cNvSpPr txBox="1">
            <a:spLocks noGrp="1"/>
          </p:cNvSpPr>
          <p:nvPr>
            <p:ph type="body" idx="5"/>
          </p:nvPr>
        </p:nvSpPr>
        <p:spPr>
          <a:xfrm>
            <a:off x="369648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4"/>
          <p:cNvSpPr txBox="1">
            <a:spLocks noGrp="1"/>
          </p:cNvSpPr>
          <p:nvPr>
            <p:ph type="body" idx="6"/>
          </p:nvPr>
        </p:nvSpPr>
        <p:spPr>
          <a:xfrm>
            <a:off x="624564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5"/>
          <p:cNvSpPr txBox="1">
            <a:spLocks noGrp="1"/>
          </p:cNvSpPr>
          <p:nvPr>
            <p:ph type="subTitle" idx="1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6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6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7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7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7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9"/>
          <p:cNvSpPr txBox="1">
            <a:spLocks noGrp="1"/>
          </p:cNvSpPr>
          <p:nvPr>
            <p:ph type="subTitle" idx="1"/>
          </p:nvPr>
        </p:nvSpPr>
        <p:spPr>
          <a:xfrm>
            <a:off x="1144440" y="-78840"/>
            <a:ext cx="7547760" cy="259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0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0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0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0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1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1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1"/>
          <p:cNvSpPr txBox="1">
            <a:spLocks noGrp="1"/>
          </p:cNvSpPr>
          <p:nvPr>
            <p:ph type="body" idx="3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2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2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2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2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3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3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3"/>
          <p:cNvSpPr txBox="1">
            <a:spLocks noGrp="1"/>
          </p:cNvSpPr>
          <p:nvPr>
            <p:ph type="body" idx="2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4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4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4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4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4"/>
          <p:cNvSpPr txBox="1">
            <a:spLocks noGrp="1"/>
          </p:cNvSpPr>
          <p:nvPr>
            <p:ph type="body" idx="4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5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5"/>
          <p:cNvSpPr txBox="1">
            <a:spLocks noGrp="1"/>
          </p:cNvSpPr>
          <p:nvPr>
            <p:ph type="body" idx="2"/>
          </p:nvPr>
        </p:nvSpPr>
        <p:spPr>
          <a:xfrm>
            <a:off x="369648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5"/>
          <p:cNvSpPr txBox="1">
            <a:spLocks noGrp="1"/>
          </p:cNvSpPr>
          <p:nvPr>
            <p:ph type="body" idx="3"/>
          </p:nvPr>
        </p:nvSpPr>
        <p:spPr>
          <a:xfrm>
            <a:off x="624564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5"/>
          <p:cNvSpPr txBox="1">
            <a:spLocks noGrp="1"/>
          </p:cNvSpPr>
          <p:nvPr>
            <p:ph type="body" idx="4"/>
          </p:nvPr>
        </p:nvSpPr>
        <p:spPr>
          <a:xfrm>
            <a:off x="114732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5"/>
          <p:cNvSpPr txBox="1">
            <a:spLocks noGrp="1"/>
          </p:cNvSpPr>
          <p:nvPr>
            <p:ph type="body" idx="5"/>
          </p:nvPr>
        </p:nvSpPr>
        <p:spPr>
          <a:xfrm>
            <a:off x="369648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5"/>
          <p:cNvSpPr txBox="1">
            <a:spLocks noGrp="1"/>
          </p:cNvSpPr>
          <p:nvPr>
            <p:ph type="body" idx="6"/>
          </p:nvPr>
        </p:nvSpPr>
        <p:spPr>
          <a:xfrm>
            <a:off x="624564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6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6"/>
          <p:cNvSpPr txBox="1">
            <a:spLocks noGrp="1"/>
          </p:cNvSpPr>
          <p:nvPr>
            <p:ph type="subTitle" idx="1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7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7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8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9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5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0"/>
          <p:cNvSpPr txBox="1">
            <a:spLocks noGrp="1"/>
          </p:cNvSpPr>
          <p:nvPr>
            <p:ph type="subTitle" idx="1"/>
          </p:nvPr>
        </p:nvSpPr>
        <p:spPr>
          <a:xfrm>
            <a:off x="1144440" y="-78840"/>
            <a:ext cx="7547760" cy="259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1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1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1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2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2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2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2"/>
          <p:cNvSpPr txBox="1">
            <a:spLocks noGrp="1"/>
          </p:cNvSpPr>
          <p:nvPr>
            <p:ph type="body" idx="3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3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3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3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3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4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4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4"/>
          <p:cNvSpPr txBox="1">
            <a:spLocks noGrp="1"/>
          </p:cNvSpPr>
          <p:nvPr>
            <p:ph type="body" idx="2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5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5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5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5"/>
          <p:cNvSpPr txBox="1">
            <a:spLocks noGrp="1"/>
          </p:cNvSpPr>
          <p:nvPr>
            <p:ph type="body" idx="4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6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6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06"/>
          <p:cNvSpPr txBox="1">
            <a:spLocks noGrp="1"/>
          </p:cNvSpPr>
          <p:nvPr>
            <p:ph type="body" idx="2"/>
          </p:nvPr>
        </p:nvSpPr>
        <p:spPr>
          <a:xfrm>
            <a:off x="369648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6"/>
          <p:cNvSpPr txBox="1">
            <a:spLocks noGrp="1"/>
          </p:cNvSpPr>
          <p:nvPr>
            <p:ph type="body" idx="3"/>
          </p:nvPr>
        </p:nvSpPr>
        <p:spPr>
          <a:xfrm>
            <a:off x="6245640" y="81468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6"/>
          <p:cNvSpPr txBox="1">
            <a:spLocks noGrp="1"/>
          </p:cNvSpPr>
          <p:nvPr>
            <p:ph type="body" idx="4"/>
          </p:nvPr>
        </p:nvSpPr>
        <p:spPr>
          <a:xfrm>
            <a:off x="114732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6"/>
          <p:cNvSpPr txBox="1">
            <a:spLocks noGrp="1"/>
          </p:cNvSpPr>
          <p:nvPr>
            <p:ph type="body" idx="5"/>
          </p:nvPr>
        </p:nvSpPr>
        <p:spPr>
          <a:xfrm>
            <a:off x="369648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06"/>
          <p:cNvSpPr txBox="1">
            <a:spLocks noGrp="1"/>
          </p:cNvSpPr>
          <p:nvPr>
            <p:ph type="body" idx="6"/>
          </p:nvPr>
        </p:nvSpPr>
        <p:spPr>
          <a:xfrm>
            <a:off x="6245640" y="2667600"/>
            <a:ext cx="242748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2650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602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648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6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6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6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64447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9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67856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43643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1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11522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80898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3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2047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4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3631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5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5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5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5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5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0249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9443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0b6c8a57b_0_469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g80b6c8a57b_0_469"/>
          <p:cNvSpPr txBox="1">
            <a:spLocks noGrp="1"/>
          </p:cNvSpPr>
          <p:nvPr>
            <p:ph type="subTitle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9670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7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0b6c8a57b_0_472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g80b6c8a57b_0_472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86293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0b6c8a57b_0_47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g80b6c8a57b_0_475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g80b6c8a57b_0_475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816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0b6c8a57b_0_479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07352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0b6c8a57b_0_481"/>
          <p:cNvSpPr txBox="1">
            <a:spLocks noGrp="1"/>
          </p:cNvSpPr>
          <p:nvPr>
            <p:ph type="subTitle" idx="1"/>
          </p:nvPr>
        </p:nvSpPr>
        <p:spPr>
          <a:xfrm>
            <a:off x="1144440" y="-78840"/>
            <a:ext cx="7547700" cy="25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62072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0b6c8a57b_0_483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g80b6c8a57b_0_483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g80b6c8a57b_0_483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g80b6c8a57b_0_483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6609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0b6c8a57b_0_48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g80b6c8a57b_0_48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g80b6c8a57b_0_488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g80b6c8a57b_0_488"/>
          <p:cNvSpPr txBox="1">
            <a:spLocks noGrp="1"/>
          </p:cNvSpPr>
          <p:nvPr>
            <p:ph type="body" idx="3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71195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0b6c8a57b_0_493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g80b6c8a57b_0_493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g80b6c8a57b_0_493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g80b6c8a57b_0_493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79095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0b6c8a57b_0_49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g80b6c8a57b_0_49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g80b6c8a57b_0_498"/>
          <p:cNvSpPr txBox="1">
            <a:spLocks noGrp="1"/>
          </p:cNvSpPr>
          <p:nvPr>
            <p:ph type="body" idx="2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97985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0b6c8a57b_0_502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g80b6c8a57b_0_502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g80b6c8a57b_0_502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g80b6c8a57b_0_502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g80b6c8a57b_0_502"/>
          <p:cNvSpPr txBox="1">
            <a:spLocks noGrp="1"/>
          </p:cNvSpPr>
          <p:nvPr>
            <p:ph type="body" idx="4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35055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0b6c8a57b_0_50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g80b6c8a57b_0_50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g80b6c8a57b_0_508"/>
          <p:cNvSpPr txBox="1">
            <a:spLocks noGrp="1"/>
          </p:cNvSpPr>
          <p:nvPr>
            <p:ph type="body" idx="2"/>
          </p:nvPr>
        </p:nvSpPr>
        <p:spPr>
          <a:xfrm>
            <a:off x="369648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g80b6c8a57b_0_508"/>
          <p:cNvSpPr txBox="1">
            <a:spLocks noGrp="1"/>
          </p:cNvSpPr>
          <p:nvPr>
            <p:ph type="body" idx="3"/>
          </p:nvPr>
        </p:nvSpPr>
        <p:spPr>
          <a:xfrm>
            <a:off x="624564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g80b6c8a57b_0_508"/>
          <p:cNvSpPr txBox="1">
            <a:spLocks noGrp="1"/>
          </p:cNvSpPr>
          <p:nvPr>
            <p:ph type="body" idx="4"/>
          </p:nvPr>
        </p:nvSpPr>
        <p:spPr>
          <a:xfrm>
            <a:off x="114732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g80b6c8a57b_0_508"/>
          <p:cNvSpPr txBox="1">
            <a:spLocks noGrp="1"/>
          </p:cNvSpPr>
          <p:nvPr>
            <p:ph type="body" idx="5"/>
          </p:nvPr>
        </p:nvSpPr>
        <p:spPr>
          <a:xfrm>
            <a:off x="369648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80b6c8a57b_0_508"/>
          <p:cNvSpPr txBox="1">
            <a:spLocks noGrp="1"/>
          </p:cNvSpPr>
          <p:nvPr>
            <p:ph type="body" idx="6"/>
          </p:nvPr>
        </p:nvSpPr>
        <p:spPr>
          <a:xfrm>
            <a:off x="624564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712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8"/>
          <p:cNvSpPr txBox="1">
            <a:spLocks noGrp="1"/>
          </p:cNvSpPr>
          <p:nvPr>
            <p:ph type="subTitle" idx="1"/>
          </p:nvPr>
        </p:nvSpPr>
        <p:spPr>
          <a:xfrm>
            <a:off x="1144440" y="-78840"/>
            <a:ext cx="7547760" cy="259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1373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0b6c8a57b_0_57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g80b6c8a57b_0_575"/>
          <p:cNvSpPr txBox="1">
            <a:spLocks noGrp="1"/>
          </p:cNvSpPr>
          <p:nvPr>
            <p:ph type="subTitle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42462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0b6c8a57b_0_57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g80b6c8a57b_0_57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2775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0b6c8a57b_0_58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g80b6c8a57b_0_581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g80b6c8a57b_0_581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505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0b6c8a57b_0_58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4876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0b6c8a57b_0_587"/>
          <p:cNvSpPr txBox="1">
            <a:spLocks noGrp="1"/>
          </p:cNvSpPr>
          <p:nvPr>
            <p:ph type="subTitle" idx="1"/>
          </p:nvPr>
        </p:nvSpPr>
        <p:spPr>
          <a:xfrm>
            <a:off x="1144440" y="-78840"/>
            <a:ext cx="7547700" cy="25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77276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0b6c8a57b_0_589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g80b6c8a57b_0_589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g80b6c8a57b_0_589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g80b6c8a57b_0_589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69627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0b6c8a57b_0_594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g80b6c8a57b_0_594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g80b6c8a57b_0_594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g80b6c8a57b_0_594"/>
          <p:cNvSpPr txBox="1">
            <a:spLocks noGrp="1"/>
          </p:cNvSpPr>
          <p:nvPr>
            <p:ph type="body" idx="3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04701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0b6c8a57b_0_599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g80b6c8a57b_0_599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g80b6c8a57b_0_599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g80b6c8a57b_0_599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15562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0b6c8a57b_0_604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g80b6c8a57b_0_604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g80b6c8a57b_0_604"/>
          <p:cNvSpPr txBox="1">
            <a:spLocks noGrp="1"/>
          </p:cNvSpPr>
          <p:nvPr>
            <p:ph type="body" idx="2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614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9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9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9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9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0b6c8a57b_0_60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g80b6c8a57b_0_60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g80b6c8a57b_0_608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g80b6c8a57b_0_608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g80b6c8a57b_0_608"/>
          <p:cNvSpPr txBox="1">
            <a:spLocks noGrp="1"/>
          </p:cNvSpPr>
          <p:nvPr>
            <p:ph type="body" idx="4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43568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0b6c8a57b_0_614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g80b6c8a57b_0_614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g80b6c8a57b_0_614"/>
          <p:cNvSpPr txBox="1">
            <a:spLocks noGrp="1"/>
          </p:cNvSpPr>
          <p:nvPr>
            <p:ph type="body" idx="2"/>
          </p:nvPr>
        </p:nvSpPr>
        <p:spPr>
          <a:xfrm>
            <a:off x="369648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g80b6c8a57b_0_614"/>
          <p:cNvSpPr txBox="1">
            <a:spLocks noGrp="1"/>
          </p:cNvSpPr>
          <p:nvPr>
            <p:ph type="body" idx="3"/>
          </p:nvPr>
        </p:nvSpPr>
        <p:spPr>
          <a:xfrm>
            <a:off x="624564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g80b6c8a57b_0_614"/>
          <p:cNvSpPr txBox="1">
            <a:spLocks noGrp="1"/>
          </p:cNvSpPr>
          <p:nvPr>
            <p:ph type="body" idx="4"/>
          </p:nvPr>
        </p:nvSpPr>
        <p:spPr>
          <a:xfrm>
            <a:off x="114732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g80b6c8a57b_0_614"/>
          <p:cNvSpPr txBox="1">
            <a:spLocks noGrp="1"/>
          </p:cNvSpPr>
          <p:nvPr>
            <p:ph type="body" idx="5"/>
          </p:nvPr>
        </p:nvSpPr>
        <p:spPr>
          <a:xfrm>
            <a:off x="369648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g80b6c8a57b_0_614"/>
          <p:cNvSpPr txBox="1">
            <a:spLocks noGrp="1"/>
          </p:cNvSpPr>
          <p:nvPr>
            <p:ph type="body" idx="6"/>
          </p:nvPr>
        </p:nvSpPr>
        <p:spPr>
          <a:xfrm>
            <a:off x="624564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480575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5091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0b6c8a57b_0_522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g80b6c8a57b_0_522"/>
          <p:cNvSpPr txBox="1">
            <a:spLocks noGrp="1"/>
          </p:cNvSpPr>
          <p:nvPr>
            <p:ph type="subTitle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66253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0b6c8a57b_0_52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g80b6c8a57b_0_525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9106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0b6c8a57b_0_528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g80b6c8a57b_0_528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g80b6c8a57b_0_528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648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0b6c8a57b_0_532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5833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0b6c8a57b_0_534"/>
          <p:cNvSpPr txBox="1">
            <a:spLocks noGrp="1"/>
          </p:cNvSpPr>
          <p:nvPr>
            <p:ph type="subTitle" idx="1"/>
          </p:nvPr>
        </p:nvSpPr>
        <p:spPr>
          <a:xfrm>
            <a:off x="1144440" y="-78840"/>
            <a:ext cx="7547700" cy="25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14112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0b6c8a57b_0_536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g80b6c8a57b_0_536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g80b6c8a57b_0_536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g80b6c8a57b_0_536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92573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0b6c8a57b_0_54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g80b6c8a57b_0_541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g80b6c8a57b_0_541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g80b6c8a57b_0_541"/>
          <p:cNvSpPr txBox="1">
            <a:spLocks noGrp="1"/>
          </p:cNvSpPr>
          <p:nvPr>
            <p:ph type="body" idx="3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526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0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0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0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0"/>
          <p:cNvSpPr txBox="1">
            <a:spLocks noGrp="1"/>
          </p:cNvSpPr>
          <p:nvPr>
            <p:ph type="body" idx="3"/>
          </p:nvPr>
        </p:nvSpPr>
        <p:spPr>
          <a:xfrm>
            <a:off x="5010480" y="266760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0b6c8a57b_0_546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g80b6c8a57b_0_546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g80b6c8a57b_0_546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g80b6c8a57b_0_546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009529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0b6c8a57b_0_55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g80b6c8a57b_0_551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g80b6c8a57b_0_551"/>
          <p:cNvSpPr txBox="1">
            <a:spLocks noGrp="1"/>
          </p:cNvSpPr>
          <p:nvPr>
            <p:ph type="body" idx="2"/>
          </p:nvPr>
        </p:nvSpPr>
        <p:spPr>
          <a:xfrm>
            <a:off x="1147320" y="2667600"/>
            <a:ext cx="75390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1964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0b6c8a57b_0_555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g80b6c8a57b_0_555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g80b6c8a57b_0_555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g80b6c8a57b_0_555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g80b6c8a57b_0_555"/>
          <p:cNvSpPr txBox="1">
            <a:spLocks noGrp="1"/>
          </p:cNvSpPr>
          <p:nvPr>
            <p:ph type="body" idx="4"/>
          </p:nvPr>
        </p:nvSpPr>
        <p:spPr>
          <a:xfrm>
            <a:off x="5010480" y="2667600"/>
            <a:ext cx="36789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99873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0b6c8a57b_0_56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g80b6c8a57b_0_561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g80b6c8a57b_0_561"/>
          <p:cNvSpPr txBox="1">
            <a:spLocks noGrp="1"/>
          </p:cNvSpPr>
          <p:nvPr>
            <p:ph type="body" idx="2"/>
          </p:nvPr>
        </p:nvSpPr>
        <p:spPr>
          <a:xfrm>
            <a:off x="369648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g80b6c8a57b_0_561"/>
          <p:cNvSpPr txBox="1">
            <a:spLocks noGrp="1"/>
          </p:cNvSpPr>
          <p:nvPr>
            <p:ph type="body" idx="3"/>
          </p:nvPr>
        </p:nvSpPr>
        <p:spPr>
          <a:xfrm>
            <a:off x="6245640" y="81468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g80b6c8a57b_0_561"/>
          <p:cNvSpPr txBox="1">
            <a:spLocks noGrp="1"/>
          </p:cNvSpPr>
          <p:nvPr>
            <p:ph type="body" idx="4"/>
          </p:nvPr>
        </p:nvSpPr>
        <p:spPr>
          <a:xfrm>
            <a:off x="114732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g80b6c8a57b_0_561"/>
          <p:cNvSpPr txBox="1">
            <a:spLocks noGrp="1"/>
          </p:cNvSpPr>
          <p:nvPr>
            <p:ph type="body" idx="5"/>
          </p:nvPr>
        </p:nvSpPr>
        <p:spPr>
          <a:xfrm>
            <a:off x="369648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g80b6c8a57b_0_561"/>
          <p:cNvSpPr txBox="1">
            <a:spLocks noGrp="1"/>
          </p:cNvSpPr>
          <p:nvPr>
            <p:ph type="body" idx="6"/>
          </p:nvPr>
        </p:nvSpPr>
        <p:spPr>
          <a:xfrm>
            <a:off x="6245640" y="2667600"/>
            <a:ext cx="2427600" cy="16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04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1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1"/>
          <p:cNvSpPr txBox="1">
            <a:spLocks noGrp="1"/>
          </p:cNvSpPr>
          <p:nvPr>
            <p:ph type="body" idx="2"/>
          </p:nvPr>
        </p:nvSpPr>
        <p:spPr>
          <a:xfrm>
            <a:off x="5010480" y="814680"/>
            <a:ext cx="367884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1"/>
          <p:cNvSpPr txBox="1">
            <a:spLocks noGrp="1"/>
          </p:cNvSpPr>
          <p:nvPr>
            <p:ph type="body" idx="3"/>
          </p:nvPr>
        </p:nvSpPr>
        <p:spPr>
          <a:xfrm>
            <a:off x="1147320" y="2667600"/>
            <a:ext cx="75391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.jp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8"/>
          <p:cNvSpPr/>
          <p:nvPr/>
        </p:nvSpPr>
        <p:spPr>
          <a:xfrm>
            <a:off x="457200" y="210600"/>
            <a:ext cx="822924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6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68"/>
          <p:cNvSpPr txBox="1">
            <a:spLocks noGrp="1"/>
          </p:cNvSpPr>
          <p:nvPr>
            <p:ph type="title"/>
          </p:nvPr>
        </p:nvSpPr>
        <p:spPr>
          <a:xfrm>
            <a:off x="3836880" y="1597680"/>
            <a:ext cx="4975200" cy="1102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6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0"/>
          <p:cNvSpPr/>
          <p:nvPr/>
        </p:nvSpPr>
        <p:spPr>
          <a:xfrm>
            <a:off x="457200" y="210600"/>
            <a:ext cx="822924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7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70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70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2"/>
          <p:cNvSpPr/>
          <p:nvPr/>
        </p:nvSpPr>
        <p:spPr>
          <a:xfrm>
            <a:off x="457200" y="210600"/>
            <a:ext cx="822924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7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2"/>
          <p:cNvSpPr txBox="1">
            <a:spLocks noGrp="1"/>
          </p:cNvSpPr>
          <p:nvPr>
            <p:ph type="title"/>
          </p:nvPr>
        </p:nvSpPr>
        <p:spPr>
          <a:xfrm>
            <a:off x="805680" y="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172"/>
          <p:cNvSpPr txBox="1">
            <a:spLocks noGrp="1"/>
          </p:cNvSpPr>
          <p:nvPr>
            <p:ph type="body" idx="1"/>
          </p:nvPr>
        </p:nvSpPr>
        <p:spPr>
          <a:xfrm>
            <a:off x="81468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/>
          <p:nvPr/>
        </p:nvSpPr>
        <p:spPr>
          <a:xfrm>
            <a:off x="457200" y="210600"/>
            <a:ext cx="822888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5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5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41875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0b6c8a57b_0_463"/>
          <p:cNvSpPr/>
          <p:nvPr/>
        </p:nvSpPr>
        <p:spPr>
          <a:xfrm>
            <a:off x="457200" y="210600"/>
            <a:ext cx="8229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g80b6c8a57b_0_46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638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80b6c8a57b_0_463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g80b6c8a57b_0_463"/>
          <p:cNvSpPr txBox="1">
            <a:spLocks noGrp="1"/>
          </p:cNvSpPr>
          <p:nvPr>
            <p:ph type="body" idx="1"/>
          </p:nvPr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23002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0b6c8a57b_0_569"/>
          <p:cNvSpPr/>
          <p:nvPr/>
        </p:nvSpPr>
        <p:spPr>
          <a:xfrm>
            <a:off x="457200" y="210600"/>
            <a:ext cx="82290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80b6c8a57b_0_56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80b6c8a57b_0_56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g80b6c8a57b_0_56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88581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0b6c8a57b_0_516"/>
          <p:cNvSpPr/>
          <p:nvPr/>
        </p:nvSpPr>
        <p:spPr>
          <a:xfrm>
            <a:off x="457200" y="210600"/>
            <a:ext cx="8229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g80b6c8a57b_0_5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638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80b6c8a57b_0_516"/>
          <p:cNvSpPr txBox="1">
            <a:spLocks noGrp="1"/>
          </p:cNvSpPr>
          <p:nvPr>
            <p:ph type="title"/>
          </p:nvPr>
        </p:nvSpPr>
        <p:spPr>
          <a:xfrm>
            <a:off x="805680" y="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g80b6c8a57b_0_516"/>
          <p:cNvSpPr txBox="1">
            <a:spLocks noGrp="1"/>
          </p:cNvSpPr>
          <p:nvPr>
            <p:ph type="body" idx="1"/>
          </p:nvPr>
        </p:nvSpPr>
        <p:spPr>
          <a:xfrm>
            <a:off x="81468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93668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ensorflow/tensorboard/blob/master/docs/tensorboard_in_notebooks.ipynb#scrollTo=lpUO9HqUKP6z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/>
        </p:nvSpPr>
        <p:spPr>
          <a:xfrm>
            <a:off x="3638880" y="184320"/>
            <a:ext cx="550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Applied Deep Learning</a:t>
            </a: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953160" y="1711080"/>
            <a:ext cx="510552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Module 1: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Preface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Chapter 1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Chapter 5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8320" y="700920"/>
            <a:ext cx="2367000" cy="4289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2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Hubel &amp; Wiesel (1959)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imes New Roman"/>
                <a:cs typeface="Calibri"/>
                <a:sym typeface="Calibri"/>
              </a:rPr>
              <a:t>Convolutional Example – One Filter (2)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2223-AFAD-42DE-A41B-B73AA973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" y="1081371"/>
            <a:ext cx="9063318" cy="298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138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imes New Roman"/>
                <a:cs typeface="Calibri"/>
                <a:sym typeface="Calibri"/>
              </a:rPr>
              <a:t>Convolutional Example – One Filter (3)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86B65-83B2-43BD-AEB8-B03C8A3B0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9" y="1080717"/>
            <a:ext cx="9051622" cy="29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4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80b6c8a57b_0_325"/>
          <p:cNvPicPr preferRelativeResize="0"/>
          <p:nvPr/>
        </p:nvPicPr>
        <p:blipFill rotWithShape="1">
          <a:blip r:embed="rId3">
            <a:alphaModFix/>
          </a:blip>
          <a:srcRect t="13177" b="9893"/>
          <a:stretch/>
        </p:blipFill>
        <p:spPr>
          <a:xfrm>
            <a:off x="1474560" y="741240"/>
            <a:ext cx="6194519" cy="381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Convolutional Filter Hyperparameters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89641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Kernel size</a:t>
            </a:r>
          </a:p>
          <a:p>
            <a:pPr marL="432541" marR="0" lvl="0" indent="-34290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Common to use 3 X 3 or 5 X 5</a:t>
            </a:r>
          </a:p>
          <a:p>
            <a:pPr marL="432541" marR="0" lvl="0" indent="-34290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Too large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too many competing features</a:t>
            </a:r>
          </a:p>
          <a:p>
            <a:pPr marL="432541" marR="0" lvl="0" indent="-34290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Too small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unable to tune to structures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89641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Stride length</a:t>
            </a:r>
          </a:p>
          <a:p>
            <a:pPr marL="432541" marR="0" lvl="0" indent="-34290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Calibri"/>
                <a:sym typeface="Calibri"/>
              </a:rPr>
              <a:t>Size of step kernel takes moving over the image</a:t>
            </a:r>
          </a:p>
          <a:p>
            <a:pPr marL="432541" marR="0" lvl="0" indent="-34290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Calibri"/>
                <a:sym typeface="Calibri"/>
              </a:rPr>
              <a:t>Strides of 1 or 2 pixels are common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9641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Padding</a:t>
            </a:r>
          </a:p>
          <a:p>
            <a:pPr marL="432541" marR="0" lvl="0" indent="-34290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/>
                <a:cs typeface="Calibri"/>
                <a:sym typeface="Calibri"/>
              </a:rPr>
              <a:t>Keeps calculations of convolutional layer in order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75387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imes New Roman"/>
                <a:cs typeface="Calibri"/>
                <a:sym typeface="Calibri"/>
              </a:rPr>
              <a:t>Activation Map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9C935-3006-4278-B35C-CDC1D7C9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665" y="1315290"/>
            <a:ext cx="4188759" cy="26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50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0b6c8a57b_0_348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Max-Pooling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g80b6c8a57b_0_348"/>
          <p:cNvPicPr preferRelativeResize="0"/>
          <p:nvPr/>
        </p:nvPicPr>
        <p:blipFill rotWithShape="1">
          <a:blip r:embed="rId3">
            <a:alphaModFix/>
          </a:blip>
          <a:srcRect b="14581"/>
          <a:stretch/>
        </p:blipFill>
        <p:spPr>
          <a:xfrm>
            <a:off x="1505160" y="753480"/>
            <a:ext cx="6133319" cy="419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0b6c8a57b_0_364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Conv-Pool Blocks for CNNs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g80b6c8a57b_0_364"/>
          <p:cNvPicPr preferRelativeResize="0"/>
          <p:nvPr/>
        </p:nvPicPr>
        <p:blipFill rotWithShape="1">
          <a:blip r:embed="rId3">
            <a:alphaModFix/>
          </a:blip>
          <a:srcRect t="9279" b="11064"/>
          <a:stretch/>
        </p:blipFill>
        <p:spPr>
          <a:xfrm>
            <a:off x="2777400" y="715320"/>
            <a:ext cx="4281480" cy="426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0b6c8a57b_0_388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 Residual Module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g80b6c8a57b_0_3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8960" y="659880"/>
            <a:ext cx="5445719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g80b6c8a57b_0_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80b6c8a57b_0_401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Machine Vision Applications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g80b6c8a57b_0_4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760" y="831600"/>
            <a:ext cx="7332481" cy="348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4960" y="430560"/>
            <a:ext cx="5734080" cy="458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0b6c8a57b_0_406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Image Segmentation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80b6c8a57b_0_406"/>
          <p:cNvSpPr/>
          <p:nvPr/>
        </p:nvSpPr>
        <p:spPr>
          <a:xfrm>
            <a:off x="5077800" y="4739040"/>
            <a:ext cx="2466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He, K. et al. (2017). </a:t>
            </a:r>
            <a:r>
              <a: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arXiv: 1703.06870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4" name="Google Shape;664;g80b6c8a57b_0_4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280" y="786600"/>
            <a:ext cx="5086441" cy="405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80b6c8a57b_0_412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Transfer Learning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80b6c8a57b_0_412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Takes advantage of library of pre-training model layers</a:t>
            </a: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Repurposes them for identifying new classes of objects</a:t>
            </a: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VGGNet16 &amp; VGGNet19 are examples</a:t>
            </a: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65600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80b6c8a57b_0_412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Seminal Image Segmentation Algos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80b6c8a57b_0_412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Mask R-CNN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U-Net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g80b6c8a57b_0_4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0012" y="1482762"/>
            <a:ext cx="2903975" cy="21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80b6c8a57b_0_41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VGGNet U-Net Results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Google Shape;677;g80b6c8a57b_0_4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625" y="1482763"/>
            <a:ext cx="2903950" cy="217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80b6c8a57b_0_4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425" y="1482775"/>
            <a:ext cx="2903950" cy="21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80b6c8a57b_0_417"/>
          <p:cNvSpPr txBox="1"/>
          <p:nvPr/>
        </p:nvSpPr>
        <p:spPr>
          <a:xfrm>
            <a:off x="1097450" y="3764900"/>
            <a:ext cx="9663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 Epoch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80b6c8a57b_0_417"/>
          <p:cNvSpPr txBox="1"/>
          <p:nvPr/>
        </p:nvSpPr>
        <p:spPr>
          <a:xfrm>
            <a:off x="7080250" y="3764900"/>
            <a:ext cx="9663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9 Epochs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80b6c8a57b_0_417"/>
          <p:cNvSpPr txBox="1"/>
          <p:nvPr/>
        </p:nvSpPr>
        <p:spPr>
          <a:xfrm>
            <a:off x="4037550" y="3764900"/>
            <a:ext cx="10689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Test Image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g80b6c8a57b_0_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0012" y="1482762"/>
            <a:ext cx="2903975" cy="21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80b6c8a57b_0_42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ResNet U-Net Result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g80b6c8a57b_0_4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625" y="1482763"/>
            <a:ext cx="2903950" cy="21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80b6c8a57b_0_427"/>
          <p:cNvSpPr txBox="1"/>
          <p:nvPr/>
        </p:nvSpPr>
        <p:spPr>
          <a:xfrm>
            <a:off x="128625" y="3764900"/>
            <a:ext cx="29040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VGGNet (9 Epochs)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80b6c8a57b_0_427"/>
          <p:cNvSpPr txBox="1"/>
          <p:nvPr/>
        </p:nvSpPr>
        <p:spPr>
          <a:xfrm>
            <a:off x="6111425" y="3764900"/>
            <a:ext cx="29040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ResNet (4 Epochs)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80b6c8a57b_0_427"/>
          <p:cNvSpPr txBox="1"/>
          <p:nvPr/>
        </p:nvSpPr>
        <p:spPr>
          <a:xfrm>
            <a:off x="4037550" y="3764900"/>
            <a:ext cx="10689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Test Image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g80b6c8a57b_0_4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424" y="1482750"/>
            <a:ext cx="2903958" cy="21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80b6c8a57b_0_43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g80b6c8a57b_0_4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160" y="651240"/>
            <a:ext cx="5728679" cy="435636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80b6c8a57b_0_437"/>
          <p:cNvSpPr/>
          <p:nvPr/>
        </p:nvSpPr>
        <p:spPr>
          <a:xfrm>
            <a:off x="5291280" y="4841280"/>
            <a:ext cx="2466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Ren, S. et al. (2015). </a:t>
            </a:r>
            <a:r>
              <a:rPr kumimoji="0" lang="en-US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arXiv: 1506.01497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80b6c8a57b_0_443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Seminal Object Detection Algorithms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80b6c8a57b_0_443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R-CNN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Fast R-CNN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Faster R-CNN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YOLO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0b6c8a57b_0_453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Capsule Networks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" name="Google Shape;717;g80b6c8a57b_0_453"/>
          <p:cNvPicPr preferRelativeResize="0"/>
          <p:nvPr/>
        </p:nvPicPr>
        <p:blipFill rotWithShape="1">
          <a:blip r:embed="rId3">
            <a:alphaModFix/>
          </a:blip>
          <a:srcRect r="47396"/>
          <a:stretch/>
        </p:blipFill>
        <p:spPr>
          <a:xfrm>
            <a:off x="1650960" y="718920"/>
            <a:ext cx="3437638" cy="435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0b6c8a57b_0_458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Capsule Networks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g80b6c8a57b_0_4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960" y="718920"/>
            <a:ext cx="6534719" cy="435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960" y="30492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5"/>
          <p:cNvPicPr preferRelativeResize="0"/>
          <p:nvPr/>
        </p:nvPicPr>
        <p:blipFill rotWithShape="1">
          <a:blip r:embed="rId3">
            <a:alphaModFix/>
          </a:blip>
          <a:srcRect t="7294"/>
          <a:stretch/>
        </p:blipFill>
        <p:spPr>
          <a:xfrm>
            <a:off x="1886400" y="119880"/>
            <a:ext cx="6567480" cy="48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7240" y="639360"/>
            <a:ext cx="7067880" cy="4443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6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Fukushima (1980)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7"/>
          <p:cNvPicPr preferRelativeResize="0"/>
          <p:nvPr/>
        </p:nvPicPr>
        <p:blipFill rotWithShape="1">
          <a:blip r:embed="rId3">
            <a:alphaModFix/>
          </a:blip>
          <a:srcRect t="7294"/>
          <a:stretch/>
        </p:blipFill>
        <p:spPr>
          <a:xfrm>
            <a:off x="1886400" y="119880"/>
            <a:ext cx="6567480" cy="48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Yann LeCun and Yoshua Bengio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8"/>
          <p:cNvPicPr preferRelativeResize="0"/>
          <p:nvPr/>
        </p:nvPicPr>
        <p:blipFill rotWithShape="1">
          <a:blip r:embed="rId3">
            <a:alphaModFix/>
          </a:blip>
          <a:srcRect b="9990"/>
          <a:stretch/>
        </p:blipFill>
        <p:spPr>
          <a:xfrm>
            <a:off x="1228320" y="610920"/>
            <a:ext cx="3267360" cy="3921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320" y="634320"/>
            <a:ext cx="326736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LeNet-5 (LeCun et al., 1998)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9"/>
          <p:cNvPicPr preferRelativeResize="0"/>
          <p:nvPr/>
        </p:nvPicPr>
        <p:blipFill rotWithShape="1">
          <a:blip r:embed="rId3">
            <a:alphaModFix/>
          </a:blip>
          <a:srcRect t="10863" b="18594"/>
          <a:stretch/>
        </p:blipFill>
        <p:spPr>
          <a:xfrm>
            <a:off x="1497600" y="903240"/>
            <a:ext cx="6841440" cy="38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1"/>
          <p:cNvPicPr preferRelativeResize="0"/>
          <p:nvPr/>
        </p:nvPicPr>
        <p:blipFill rotWithShape="1">
          <a:blip r:embed="rId3">
            <a:alphaModFix/>
          </a:blip>
          <a:srcRect t="7294"/>
          <a:stretch/>
        </p:blipFill>
        <p:spPr>
          <a:xfrm>
            <a:off x="1886400" y="119880"/>
            <a:ext cx="6567480" cy="48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Preface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421EB544-9875-4078-A9D2-902FC605519D}"/>
              </a:ext>
            </a:extLst>
          </p:cNvPr>
          <p:cNvSpPr txBox="1"/>
          <p:nvPr/>
        </p:nvSpPr>
        <p:spPr>
          <a:xfrm>
            <a:off x="1472177" y="931653"/>
            <a:ext cx="591025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Beginnings of Artificial Neurons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185;p11">
            <a:extLst>
              <a:ext uri="{FF2B5EF4-FFF2-40B4-BE49-F238E27FC236}">
                <a16:creationId xmlns:a16="http://schemas.microsoft.com/office/drawing/2014/main" id="{66EF0AA8-867B-4E40-9587-60B5B306D5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8186" y="1734670"/>
            <a:ext cx="3918240" cy="2859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2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Viola &amp; Jones (2001)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4680" y="1121040"/>
            <a:ext cx="5174640" cy="32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3"/>
          <p:cNvPicPr preferRelativeResize="0"/>
          <p:nvPr/>
        </p:nvPicPr>
        <p:blipFill rotWithShape="1">
          <a:blip r:embed="rId3">
            <a:alphaModFix/>
          </a:blip>
          <a:srcRect t="7294"/>
          <a:stretch/>
        </p:blipFill>
        <p:spPr>
          <a:xfrm>
            <a:off x="1886400" y="119880"/>
            <a:ext cx="6567480" cy="48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4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Fei-Fei Li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54"/>
          <p:cNvPicPr preferRelativeResize="0"/>
          <p:nvPr/>
        </p:nvPicPr>
        <p:blipFill rotWithShape="1">
          <a:blip r:embed="rId3">
            <a:alphaModFix/>
          </a:blip>
          <a:srcRect b="8239"/>
          <a:stretch/>
        </p:blipFill>
        <p:spPr>
          <a:xfrm>
            <a:off x="2759040" y="634320"/>
            <a:ext cx="3625560" cy="44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216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Geoff Hinton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56"/>
          <p:cNvPicPr preferRelativeResize="0"/>
          <p:nvPr/>
        </p:nvPicPr>
        <p:blipFill rotWithShape="1">
          <a:blip r:embed="rId3">
            <a:alphaModFix/>
          </a:blip>
          <a:srcRect b="9982"/>
          <a:stretch/>
        </p:blipFill>
        <p:spPr>
          <a:xfrm>
            <a:off x="2788920" y="685080"/>
            <a:ext cx="3565800" cy="428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7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AlexNet (Krizhevsky et al., 2012)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57"/>
          <p:cNvPicPr preferRelativeResize="0"/>
          <p:nvPr/>
        </p:nvPicPr>
        <p:blipFill rotWithShape="1">
          <a:blip r:embed="rId3">
            <a:alphaModFix/>
          </a:blip>
          <a:srcRect t="2683" b="6282"/>
          <a:stretch/>
        </p:blipFill>
        <p:spPr>
          <a:xfrm>
            <a:off x="1907280" y="681840"/>
            <a:ext cx="6022080" cy="4385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/>
        </p:nvSpPr>
        <p:spPr>
          <a:xfrm>
            <a:off x="1144440" y="-78840"/>
            <a:ext cx="806760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Factors Behind AlexNet Tsunami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8"/>
          <p:cNvSpPr txBox="1"/>
          <p:nvPr/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Theoretical Advances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82e19ff75_0_0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5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09025-28F3-462B-A905-8F732D4A45ED}"/>
              </a:ext>
            </a:extLst>
          </p:cNvPr>
          <p:cNvSpPr txBox="1"/>
          <p:nvPr/>
        </p:nvSpPr>
        <p:spPr>
          <a:xfrm>
            <a:off x="1912620" y="1233041"/>
            <a:ext cx="53187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0" indent="-63072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Shallow Net Architecture: </a:t>
            </a:r>
            <a:endParaRPr lang="en-US" sz="32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 First Look</a:t>
            </a:r>
          </a:p>
        </p:txBody>
      </p:sp>
      <p:pic>
        <p:nvPicPr>
          <p:cNvPr id="5" name="Google Shape;333;p63">
            <a:extLst>
              <a:ext uri="{FF2B5EF4-FFF2-40B4-BE49-F238E27FC236}">
                <a16:creationId xmlns:a16="http://schemas.microsoft.com/office/drawing/2014/main" id="{8CA67AF2-67FA-4697-B3AC-747CA8B083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2869"/>
          <a:stretch/>
        </p:blipFill>
        <p:spPr>
          <a:xfrm>
            <a:off x="1912620" y="2334518"/>
            <a:ext cx="5318760" cy="245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Sample MNIST Digits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480" y="1295280"/>
            <a:ext cx="3352320" cy="30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Corinna Cortes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61"/>
          <p:cNvPicPr preferRelativeResize="0"/>
          <p:nvPr/>
        </p:nvPicPr>
        <p:blipFill rotWithShape="1">
          <a:blip r:embed="rId3">
            <a:alphaModFix/>
          </a:blip>
          <a:srcRect b="11165"/>
          <a:stretch/>
        </p:blipFill>
        <p:spPr>
          <a:xfrm>
            <a:off x="2780280" y="693720"/>
            <a:ext cx="3583080" cy="424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Santiago Cajal (1852-1934)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320" y="626040"/>
            <a:ext cx="326736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360" y="626400"/>
            <a:ext cx="4444920" cy="389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3"/>
          <p:cNvPicPr preferRelativeResize="0"/>
          <p:nvPr/>
        </p:nvPicPr>
        <p:blipFill rotWithShape="1">
          <a:blip r:embed="rId3">
            <a:alphaModFix/>
          </a:blip>
          <a:srcRect b="12869"/>
          <a:stretch/>
        </p:blipFill>
        <p:spPr>
          <a:xfrm>
            <a:off x="1590120" y="463680"/>
            <a:ext cx="6048000" cy="42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4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Generalized Deep Learning Model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64"/>
          <p:cNvPicPr preferRelativeResize="0"/>
          <p:nvPr/>
        </p:nvPicPr>
        <p:blipFill rotWithShape="1">
          <a:blip r:embed="rId3">
            <a:alphaModFix/>
          </a:blip>
          <a:srcRect t="16333" b="17026"/>
          <a:stretch/>
        </p:blipFill>
        <p:spPr>
          <a:xfrm>
            <a:off x="1329840" y="972720"/>
            <a:ext cx="6483960" cy="34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/>
        </p:nvSpPr>
        <p:spPr>
          <a:xfrm>
            <a:off x="3638880" y="184320"/>
            <a:ext cx="550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tabLst/>
              <a:defRPr/>
            </a:pP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Applied Deep Learning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953160" y="1711080"/>
            <a:ext cx="510552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 2: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Chapter 6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Chapter 7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5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Chapter 6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F15438C3-5BD9-4679-BD45-6A83CD97ECA6}"/>
              </a:ext>
            </a:extLst>
          </p:cNvPr>
          <p:cNvSpPr txBox="1"/>
          <p:nvPr/>
        </p:nvSpPr>
        <p:spPr>
          <a:xfrm>
            <a:off x="1472175" y="938879"/>
            <a:ext cx="591025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Define &amp; Build Artificial Neurons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362;p68">
            <a:extLst>
              <a:ext uri="{FF2B5EF4-FFF2-40B4-BE49-F238E27FC236}">
                <a16:creationId xmlns:a16="http://schemas.microsoft.com/office/drawing/2014/main" id="{4384F44D-9A1E-4D16-B900-12CC9D0F32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100" b="12737"/>
          <a:stretch/>
        </p:blipFill>
        <p:spPr>
          <a:xfrm>
            <a:off x="1859797" y="2031630"/>
            <a:ext cx="5424406" cy="256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 Biological Neuron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8960" y="699120"/>
            <a:ext cx="544572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Frank Rosenblatt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67"/>
          <p:cNvPicPr preferRelativeResize="0"/>
          <p:nvPr/>
        </p:nvPicPr>
        <p:blipFill rotWithShape="1">
          <a:blip r:embed="rId3">
            <a:alphaModFix/>
          </a:blip>
          <a:srcRect b="6366"/>
          <a:stretch/>
        </p:blipFill>
        <p:spPr>
          <a:xfrm>
            <a:off x="2938320" y="953280"/>
            <a:ext cx="3267360" cy="407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8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Perceptron (Rosenblatt, 1958)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68"/>
          <p:cNvPicPr preferRelativeResize="0"/>
          <p:nvPr/>
        </p:nvPicPr>
        <p:blipFill rotWithShape="1">
          <a:blip r:embed="rId3">
            <a:alphaModFix/>
          </a:blip>
          <a:srcRect t="21100" b="12737"/>
          <a:stretch/>
        </p:blipFill>
        <p:spPr>
          <a:xfrm>
            <a:off x="1292040" y="1129320"/>
            <a:ext cx="6559560" cy="347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760" y="152280"/>
            <a:ext cx="555048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5240" y="414360"/>
            <a:ext cx="5392800" cy="431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216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8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Chapter 7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E1214ADA-BDB7-49D9-80A2-68D304CB6218}"/>
              </a:ext>
            </a:extLst>
          </p:cNvPr>
          <p:cNvSpPr txBox="1"/>
          <p:nvPr/>
        </p:nvSpPr>
        <p:spPr>
          <a:xfrm>
            <a:off x="1270469" y="972496"/>
            <a:ext cx="6723807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Define &amp; Build Artificial Neural Networks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443;p84">
            <a:extLst>
              <a:ext uri="{FF2B5EF4-FFF2-40B4-BE49-F238E27FC236}">
                <a16:creationId xmlns:a16="http://schemas.microsoft.com/office/drawing/2014/main" id="{5C29F8E4-83B1-448E-80CB-FEC8F9EA47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8509" y="1608932"/>
            <a:ext cx="4766982" cy="3239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79"/>
          <p:cNvPicPr preferRelativeResize="0"/>
          <p:nvPr/>
        </p:nvPicPr>
        <p:blipFill rotWithShape="1">
          <a:blip r:embed="rId3">
            <a:alphaModFix/>
          </a:blip>
          <a:srcRect b="12869"/>
          <a:stretch/>
        </p:blipFill>
        <p:spPr>
          <a:xfrm>
            <a:off x="1590120" y="463680"/>
            <a:ext cx="6048000" cy="42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80"/>
          <p:cNvCxnSpPr/>
          <p:nvPr/>
        </p:nvCxnSpPr>
        <p:spPr>
          <a:xfrm rot="10800000" flipH="1">
            <a:off x="3114325" y="2101700"/>
            <a:ext cx="445500" cy="347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FD49EBC9-400E-44CA-8048-6295F97599F8}"/>
              </a:ext>
            </a:extLst>
          </p:cNvPr>
          <p:cNvSpPr txBox="1"/>
          <p:nvPr/>
        </p:nvSpPr>
        <p:spPr>
          <a:xfrm>
            <a:off x="1472175" y="938879"/>
            <a:ext cx="591025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Biological and Machine Vision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222;p43">
            <a:extLst>
              <a:ext uri="{FF2B5EF4-FFF2-40B4-BE49-F238E27FC236}">
                <a16:creationId xmlns:a16="http://schemas.microsoft.com/office/drawing/2014/main" id="{F265FFF7-7A51-4E04-A186-DAB4A29D3F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8156" y="1574311"/>
            <a:ext cx="4198299" cy="322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5240" y="414360"/>
            <a:ext cx="5392800" cy="431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30492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30492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30492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/>
        </p:nvSpPr>
        <p:spPr>
          <a:xfrm>
            <a:off x="3638880" y="184320"/>
            <a:ext cx="550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tabLst/>
              <a:defRPr/>
            </a:pP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Applied Deep Learning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953160" y="1711080"/>
            <a:ext cx="510552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 3: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Chapter 8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Chapter 8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4761543D-E135-46F1-8F68-DCC1AC3DACD7}"/>
              </a:ext>
            </a:extLst>
          </p:cNvPr>
          <p:cNvSpPr txBox="1"/>
          <p:nvPr/>
        </p:nvSpPr>
        <p:spPr>
          <a:xfrm>
            <a:off x="598394" y="2323428"/>
            <a:ext cx="591025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Training Deep Networks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460;p87">
            <a:extLst>
              <a:ext uri="{FF2B5EF4-FFF2-40B4-BE49-F238E27FC236}">
                <a16:creationId xmlns:a16="http://schemas.microsoft.com/office/drawing/2014/main" id="{7F0759EF-ED89-42B2-AEF1-3C9FEF66D9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8400" y="938879"/>
            <a:ext cx="3077206" cy="403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 Functions - Quadratic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4761543D-E135-46F1-8F68-DCC1AC3DACD7}"/>
              </a:ext>
            </a:extLst>
          </p:cNvPr>
          <p:cNvSpPr txBox="1"/>
          <p:nvPr/>
        </p:nvSpPr>
        <p:spPr>
          <a:xfrm>
            <a:off x="974912" y="871146"/>
            <a:ext cx="6885171" cy="378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Quadratic Cost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AKA: Mean Squared Error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Average of Squared Differences between y and y-hat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Squaring penalizes large differences more severely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Better option than cross-entropy for regression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Can be prone to neuron saturation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550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Neuron Saturation: changes in z cause very small changes in activation (a).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588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6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Neuron Saturation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8960" y="655920"/>
            <a:ext cx="544572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 Functions – Cross-Entropy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4761543D-E135-46F1-8F68-DCC1AC3DACD7}"/>
              </a:ext>
            </a:extLst>
          </p:cNvPr>
          <p:cNvSpPr txBox="1"/>
          <p:nvPr/>
        </p:nvSpPr>
        <p:spPr>
          <a:xfrm>
            <a:off x="974912" y="871146"/>
            <a:ext cx="6885171" cy="306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Cross-Entropy Cost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Configured to allow efficient learning throughout activation curve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Increased cost from differences in y and y-hat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Natural log penalizes large differences more severely using exponentially larger cost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Well suited for classification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Larger the difference between y and y-hat, the faster the neuron learns</a:t>
            </a:r>
          </a:p>
        </p:txBody>
      </p:sp>
    </p:spTree>
    <p:extLst>
      <p:ext uri="{BB962C8B-B14F-4D97-AF65-F5344CB8AC3E}">
        <p14:creationId xmlns:p14="http://schemas.microsoft.com/office/powerpoint/2010/main" val="174586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5"/>
          <p:cNvSpPr txBox="1"/>
          <p:nvPr/>
        </p:nvSpPr>
        <p:spPr>
          <a:xfrm>
            <a:off x="974912" y="-78840"/>
            <a:ext cx="7717648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Optimization: Learning to Minimize Cost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4761543D-E135-46F1-8F68-DCC1AC3DACD7}"/>
              </a:ext>
            </a:extLst>
          </p:cNvPr>
          <p:cNvSpPr txBox="1"/>
          <p:nvPr/>
        </p:nvSpPr>
        <p:spPr>
          <a:xfrm>
            <a:off x="1129414" y="1254387"/>
            <a:ext cx="6885171" cy="306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Cost functions provide a metric for incorrect the estimate is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Two optimizers to minimize cost: gradient descent and back propagation allow network to learn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Model parameters adjusted during learning process, allowing y and y-hat to converge and reducing cost</a:t>
            </a:r>
          </a:p>
        </p:txBody>
      </p:sp>
    </p:spTree>
    <p:extLst>
      <p:ext uri="{BB962C8B-B14F-4D97-AF65-F5344CB8AC3E}">
        <p14:creationId xmlns:p14="http://schemas.microsoft.com/office/powerpoint/2010/main" val="2616911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7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Gradient Descent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3800" y="612720"/>
            <a:ext cx="3236040" cy="453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88"/>
          <p:cNvPicPr preferRelativeResize="0"/>
          <p:nvPr/>
        </p:nvPicPr>
        <p:blipFill rotWithShape="1">
          <a:blip r:embed="rId3">
            <a:alphaModFix/>
          </a:blip>
          <a:srcRect b="18596"/>
          <a:stretch/>
        </p:blipFill>
        <p:spPr>
          <a:xfrm>
            <a:off x="1547640" y="520560"/>
            <a:ext cx="6048000" cy="39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9"/>
          <p:cNvSpPr txBox="1"/>
          <p:nvPr/>
        </p:nvSpPr>
        <p:spPr>
          <a:xfrm>
            <a:off x="1130993" y="-9901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Rate: First Hyperparameter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7240" y="566280"/>
            <a:ext cx="3269160" cy="457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0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Learning Rate Tuning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9;p1">
            <a:extLst>
              <a:ext uri="{FF2B5EF4-FFF2-40B4-BE49-F238E27FC236}">
                <a16:creationId xmlns:a16="http://schemas.microsoft.com/office/drawing/2014/main" id="{0974239C-C964-4ABC-B96F-5DB11D11C3F4}"/>
              </a:ext>
            </a:extLst>
          </p:cNvPr>
          <p:cNvSpPr txBox="1"/>
          <p:nvPr/>
        </p:nvSpPr>
        <p:spPr>
          <a:xfrm>
            <a:off x="1144440" y="1745206"/>
            <a:ext cx="6885171" cy="11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Begin with learning rate of .01 or .001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Adjust the rate by order of magnitude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Book p. 119 for details on manual tuning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0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Stochastic Gradient Descent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9;p1">
            <a:extLst>
              <a:ext uri="{FF2B5EF4-FFF2-40B4-BE49-F238E27FC236}">
                <a16:creationId xmlns:a16="http://schemas.microsoft.com/office/drawing/2014/main" id="{0974239C-C964-4ABC-B96F-5DB11D11C3F4}"/>
              </a:ext>
            </a:extLst>
          </p:cNvPr>
          <p:cNvSpPr txBox="1"/>
          <p:nvPr/>
        </p:nvSpPr>
        <p:spPr>
          <a:xfrm>
            <a:off x="1129414" y="1254387"/>
            <a:ext cx="6885171" cy="306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Ordinary gradient descent doesn’t work with large amounts of training data due to memory &amp; compute constraints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Divide data into mini-batches to make gradient descent efficient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Mini-batches randomly selected without replacement in each epoch</a:t>
            </a:r>
          </a:p>
        </p:txBody>
      </p:sp>
    </p:spTree>
    <p:extLst>
      <p:ext uri="{BB962C8B-B14F-4D97-AF65-F5344CB8AC3E}">
        <p14:creationId xmlns:p14="http://schemas.microsoft.com/office/powerpoint/2010/main" val="24484287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91"/>
          <p:cNvPicPr preferRelativeResize="0"/>
          <p:nvPr/>
        </p:nvPicPr>
        <p:blipFill rotWithShape="1">
          <a:blip r:embed="rId3">
            <a:alphaModFix/>
          </a:blip>
          <a:srcRect l="2733"/>
          <a:stretch/>
        </p:blipFill>
        <p:spPr>
          <a:xfrm>
            <a:off x="1509840" y="-39960"/>
            <a:ext cx="6301440" cy="518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2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Stochastic Gradient Descent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7640" y="685440"/>
            <a:ext cx="586800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0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Epoch Hyperparameter Tuning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9;p1">
            <a:extLst>
              <a:ext uri="{FF2B5EF4-FFF2-40B4-BE49-F238E27FC236}">
                <a16:creationId xmlns:a16="http://schemas.microsoft.com/office/drawing/2014/main" id="{0974239C-C964-4ABC-B96F-5DB11D11C3F4}"/>
              </a:ext>
            </a:extLst>
          </p:cNvPr>
          <p:cNvSpPr txBox="1"/>
          <p:nvPr/>
        </p:nvSpPr>
        <p:spPr>
          <a:xfrm>
            <a:off x="1144440" y="1745206"/>
            <a:ext cx="6885171" cy="11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If validation cost decreasing, try increasing epochs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If validation cost starts increasing: sign of overfitting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Book p. 122 for details on manual tuning</a:t>
            </a:r>
          </a:p>
        </p:txBody>
      </p:sp>
    </p:spTree>
    <p:extLst>
      <p:ext uri="{BB962C8B-B14F-4D97-AF65-F5344CB8AC3E}">
        <p14:creationId xmlns:p14="http://schemas.microsoft.com/office/powerpoint/2010/main" val="321245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93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Escaping the Local Minimum of Cost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93"/>
          <p:cNvPicPr preferRelativeResize="0"/>
          <p:nvPr/>
        </p:nvPicPr>
        <p:blipFill rotWithShape="1">
          <a:blip r:embed="rId3">
            <a:alphaModFix/>
          </a:blip>
          <a:srcRect t="1168" b="4524"/>
          <a:stretch/>
        </p:blipFill>
        <p:spPr>
          <a:xfrm>
            <a:off x="2868120" y="613800"/>
            <a:ext cx="3407400" cy="449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0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Batch Size Hyperparameter Tuning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9;p1">
            <a:extLst>
              <a:ext uri="{FF2B5EF4-FFF2-40B4-BE49-F238E27FC236}">
                <a16:creationId xmlns:a16="http://schemas.microsoft.com/office/drawing/2014/main" id="{0974239C-C964-4ABC-B96F-5DB11D11C3F4}"/>
              </a:ext>
            </a:extLst>
          </p:cNvPr>
          <p:cNvSpPr txBox="1"/>
          <p:nvPr/>
        </p:nvSpPr>
        <p:spPr>
          <a:xfrm>
            <a:off x="1231846" y="1395582"/>
            <a:ext cx="6885171" cy="155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Start with batch size of 32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Increase or decrease by powers of 2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32 to 16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Avoid going beyond 128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Book p. 124 for details on manual tuning</a:t>
            </a:r>
          </a:p>
        </p:txBody>
      </p:sp>
    </p:spTree>
    <p:extLst>
      <p:ext uri="{BB962C8B-B14F-4D97-AF65-F5344CB8AC3E}">
        <p14:creationId xmlns:p14="http://schemas.microsoft.com/office/powerpoint/2010/main" val="3729769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2800" y="152280"/>
            <a:ext cx="48384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0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Backpropagation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9;p1">
            <a:extLst>
              <a:ext uri="{FF2B5EF4-FFF2-40B4-BE49-F238E27FC236}">
                <a16:creationId xmlns:a16="http://schemas.microsoft.com/office/drawing/2014/main" id="{0974239C-C964-4ABC-B96F-5DB11D11C3F4}"/>
              </a:ext>
            </a:extLst>
          </p:cNvPr>
          <p:cNvSpPr txBox="1"/>
          <p:nvPr/>
        </p:nvSpPr>
        <p:spPr>
          <a:xfrm>
            <a:off x="1129414" y="1254387"/>
            <a:ext cx="6885171" cy="306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Paired with SGD to efficiently adjust parameters and minimize cost through multiple layers of neurons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Application of “chain rule” in calculus – see appendix B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Carries info about cost backward through network with the goal of reducing cost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Uses cost to calc the relative contribution of every single parameter to the total cost</a:t>
            </a:r>
          </a:p>
        </p:txBody>
      </p:sp>
    </p:spTree>
    <p:extLst>
      <p:ext uri="{BB962C8B-B14F-4D97-AF65-F5344CB8AC3E}">
        <p14:creationId xmlns:p14="http://schemas.microsoft.com/office/powerpoint/2010/main" val="17048050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0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Hidden Layer &amp; Neuron Count Tuning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69;p1">
            <a:extLst>
              <a:ext uri="{FF2B5EF4-FFF2-40B4-BE49-F238E27FC236}">
                <a16:creationId xmlns:a16="http://schemas.microsoft.com/office/drawing/2014/main" id="{0974239C-C964-4ABC-B96F-5DB11D11C3F4}"/>
              </a:ext>
            </a:extLst>
          </p:cNvPr>
          <p:cNvSpPr txBox="1"/>
          <p:nvPr/>
        </p:nvSpPr>
        <p:spPr>
          <a:xfrm>
            <a:off x="887506" y="1745206"/>
            <a:ext cx="7142105" cy="183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Start with 2 to 4 hidden layers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Simplest network to provide desired result is best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Backprop becomes less effective with more hidden layers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Experiment with neuron count in multiples of 2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64 to 128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Book p. 126 for details on manual tuning</a:t>
            </a:r>
          </a:p>
        </p:txBody>
      </p:sp>
    </p:spTree>
    <p:extLst>
      <p:ext uri="{BB962C8B-B14F-4D97-AF65-F5344CB8AC3E}">
        <p14:creationId xmlns:p14="http://schemas.microsoft.com/office/powerpoint/2010/main" val="28199927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6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Learning Speed by Layer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6000" y="642600"/>
            <a:ext cx="583128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/>
        </p:nvSpPr>
        <p:spPr>
          <a:xfrm>
            <a:off x="3638880" y="184320"/>
            <a:ext cx="550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tabLst/>
              <a:defRPr/>
            </a:pP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Applied Deep Learning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953160" y="1711080"/>
            <a:ext cx="510552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 4: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Chapter 9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7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Chapter 9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C7881E2D-D2FA-42CC-8726-8E22922FA4A4}"/>
              </a:ext>
            </a:extLst>
          </p:cNvPr>
          <p:cNvSpPr txBox="1"/>
          <p:nvPr/>
        </p:nvSpPr>
        <p:spPr>
          <a:xfrm>
            <a:off x="255217" y="2478567"/>
            <a:ext cx="4773984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Improving Deep Networks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589;p114">
            <a:extLst>
              <a:ext uri="{FF2B5EF4-FFF2-40B4-BE49-F238E27FC236}">
                <a16:creationId xmlns:a16="http://schemas.microsoft.com/office/drawing/2014/main" id="{2833539C-F25E-4338-BA37-F145F195F9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68" b="35729"/>
          <a:stretch/>
        </p:blipFill>
        <p:spPr>
          <a:xfrm>
            <a:off x="4918500" y="851759"/>
            <a:ext cx="3539806" cy="408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8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Neuron Saturation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2" name="Google Shape;522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8960" y="655920"/>
            <a:ext cx="544572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Weight Initialization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4761543D-E135-46F1-8F68-DCC1AC3DACD7}"/>
              </a:ext>
            </a:extLst>
          </p:cNvPr>
          <p:cNvSpPr txBox="1"/>
          <p:nvPr/>
        </p:nvSpPr>
        <p:spPr>
          <a:xfrm>
            <a:off x="974912" y="871146"/>
            <a:ext cx="6885171" cy="378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goal is to start with reasonably scaled values for w and b.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Large w &amp; b values tend to result in large z values and therefore saturated neurons.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Large parameter values imply strong opinion on how x is related to y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BEFORE any training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Parameter values of zero imply weak relationship</a:t>
            </a:r>
          </a:p>
          <a:p>
            <a:pPr marL="550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550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Initialize b parameters with zeros.</a:t>
            </a:r>
          </a:p>
          <a:p>
            <a:pPr marL="550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550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Initialize w parameters with values near zero using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Glorot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distributions.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7918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01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Weight Initializations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4240" y="634320"/>
            <a:ext cx="588816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03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Stochastic Gradient Descent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7640" y="685440"/>
            <a:ext cx="586800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Unstable Gradients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4761543D-E135-46F1-8F68-DCC1AC3DACD7}"/>
              </a:ext>
            </a:extLst>
          </p:cNvPr>
          <p:cNvSpPr txBox="1"/>
          <p:nvPr/>
        </p:nvSpPr>
        <p:spPr>
          <a:xfrm>
            <a:off x="974912" y="871146"/>
            <a:ext cx="6885171" cy="378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Recall: each parameter adjusted in proportion to its gradient with respect to cost C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Large &amp; positive gradients imply parameter contributes large amount to cost C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Parameter / Cost relationship most direct in hidden layer closest to output  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As we move from final hidden layer toward first hidden layer, gradient tends to flatten or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vanish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Blindly adding more layers will amplify vanishing gradients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 some architectures, the gradient becomes steep as we move toward the first layer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exploding gradients</a:t>
            </a:r>
            <a:endParaRPr kumimoji="0" lang="en-US" sz="20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680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0"/>
          <p:cNvPicPr preferRelativeResize="0"/>
          <p:nvPr/>
        </p:nvPicPr>
        <p:blipFill rotWithShape="1">
          <a:blip r:embed="rId3">
            <a:alphaModFix/>
          </a:blip>
          <a:srcRect t="9187" b="7051"/>
          <a:stretch/>
        </p:blipFill>
        <p:spPr>
          <a:xfrm>
            <a:off x="1346040" y="818280"/>
            <a:ext cx="6451200" cy="4052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Torsten Wiesel and David Hubel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Batch Normalization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4761543D-E135-46F1-8F68-DCC1AC3DACD7}"/>
              </a:ext>
            </a:extLst>
          </p:cNvPr>
          <p:cNvSpPr txBox="1"/>
          <p:nvPr/>
        </p:nvSpPr>
        <p:spPr>
          <a:xfrm>
            <a:off x="974912" y="871146"/>
            <a:ext cx="6885171" cy="378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Recenters the distribution of activations (a) with mean 0 and std deviation of 1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Extreme values in preceding layer won’t cause unstable gradients in next layer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Allows layers to learn independently from each other.  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Allows for higher learning rate and thus faster learning.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Improves generalization performance by adding noise element which contributes to regularization.</a:t>
            </a: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Adds 2 learnable parameters: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gamma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beta</a:t>
            </a:r>
          </a:p>
          <a:p>
            <a:pPr marL="685800" marR="0" lvl="4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Since they are learnable, the network will adjust them on a layer-by-layer basis depending on what is most helpful.</a:t>
            </a:r>
          </a:p>
        </p:txBody>
      </p:sp>
    </p:spTree>
    <p:extLst>
      <p:ext uri="{BB962C8B-B14F-4D97-AF65-F5344CB8AC3E}">
        <p14:creationId xmlns:p14="http://schemas.microsoft.com/office/powerpoint/2010/main" val="2912317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06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Batch Normalization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106"/>
          <p:cNvPicPr preferRelativeResize="0"/>
          <p:nvPr/>
        </p:nvPicPr>
        <p:blipFill rotWithShape="1">
          <a:blip r:embed="rId3">
            <a:alphaModFix/>
          </a:blip>
          <a:srcRect t="3338" b="54060"/>
          <a:stretch/>
        </p:blipFill>
        <p:spPr>
          <a:xfrm>
            <a:off x="736920" y="1512360"/>
            <a:ext cx="3552120" cy="211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 rotWithShape="1">
          <a:blip r:embed="rId3">
            <a:alphaModFix/>
          </a:blip>
          <a:srcRect t="54952" b="4647"/>
          <a:stretch/>
        </p:blipFill>
        <p:spPr>
          <a:xfrm>
            <a:off x="4854600" y="1567080"/>
            <a:ext cx="3552120" cy="20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106"/>
          <p:cNvSpPr/>
          <p:nvPr/>
        </p:nvSpPr>
        <p:spPr>
          <a:xfrm>
            <a:off x="4289400" y="2571840"/>
            <a:ext cx="564480" cy="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8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Underfitting and Overfitting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6320" y="662400"/>
            <a:ext cx="4491360" cy="435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9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Regularization Techniques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09"/>
          <p:cNvSpPr txBox="1"/>
          <p:nvPr/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L1/L2 regularization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LASSO and Ridge regression</a:t>
            </a: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Calibri"/>
              <a:cs typeface="Arial"/>
              <a:sym typeface="Arial"/>
            </a:endParaRP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Dropout</a:t>
            </a:r>
          </a:p>
          <a:p>
            <a:pPr marL="4321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Pretends randomly selected proportion of neurons in each later do not exist during each round of training</a:t>
            </a: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Data augmentation</a:t>
            </a:r>
          </a:p>
          <a:p>
            <a:pPr marL="4321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Generate new training data from existing 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Wingdings" panose="05000000000000000000" pitchFamily="2" charset="2"/>
              </a:rPr>
              <a:t>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artificially expanding training data set.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9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Dropout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09"/>
          <p:cNvSpPr txBox="1"/>
          <p:nvPr/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Dropout</a:t>
            </a:r>
          </a:p>
          <a:p>
            <a:pPr marL="4321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Pretends randomly selected proportion of neurons in each later do not exist during each round of training.</a:t>
            </a:r>
          </a:p>
          <a:p>
            <a:pPr marL="4321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Prevents single neuron from becoming excessively influential</a:t>
            </a:r>
          </a:p>
          <a:p>
            <a:pPr marL="4321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Parameter-adjustment needed during validation and inference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Wingdings" panose="05000000000000000000" pitchFamily="2" charset="2"/>
              </a:rPr>
              <a:t>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Keras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handles automatically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321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Dropout rate is hyperparameter: consider adding in later layers of the network.</a:t>
            </a:r>
          </a:p>
          <a:p>
            <a:pPr marL="4321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See page 144 for parameter tuning details</a:t>
            </a:r>
          </a:p>
        </p:txBody>
      </p:sp>
    </p:spTree>
    <p:extLst>
      <p:ext uri="{BB962C8B-B14F-4D97-AF65-F5344CB8AC3E}">
        <p14:creationId xmlns:p14="http://schemas.microsoft.com/office/powerpoint/2010/main" val="23138612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2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Dropout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112"/>
          <p:cNvPicPr preferRelativeResize="0"/>
          <p:nvPr/>
        </p:nvPicPr>
        <p:blipFill rotWithShape="1">
          <a:blip r:embed="rId3">
            <a:alphaModFix/>
          </a:blip>
          <a:srcRect l="21957" t="6366" r="21930" b="63899"/>
          <a:stretch/>
        </p:blipFill>
        <p:spPr>
          <a:xfrm>
            <a:off x="197280" y="1368720"/>
            <a:ext cx="2855520" cy="267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12"/>
          <p:cNvPicPr preferRelativeResize="0"/>
          <p:nvPr/>
        </p:nvPicPr>
        <p:blipFill rotWithShape="1">
          <a:blip r:embed="rId3">
            <a:alphaModFix/>
          </a:blip>
          <a:srcRect l="22489" t="35406" r="21400" b="32703"/>
          <a:stretch/>
        </p:blipFill>
        <p:spPr>
          <a:xfrm>
            <a:off x="3161160" y="1271520"/>
            <a:ext cx="2855520" cy="287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12"/>
          <p:cNvPicPr preferRelativeResize="0"/>
          <p:nvPr/>
        </p:nvPicPr>
        <p:blipFill rotWithShape="1">
          <a:blip r:embed="rId3">
            <a:alphaModFix/>
          </a:blip>
          <a:srcRect l="22410" t="65523" r="21479"/>
          <a:stretch/>
        </p:blipFill>
        <p:spPr>
          <a:xfrm>
            <a:off x="6138000" y="1251720"/>
            <a:ext cx="2855520" cy="310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14"/>
          <p:cNvPicPr preferRelativeResize="0"/>
          <p:nvPr/>
        </p:nvPicPr>
        <p:blipFill rotWithShape="1">
          <a:blip r:embed="rId3">
            <a:alphaModFix/>
          </a:blip>
          <a:srcRect t="1168" b="35729"/>
          <a:stretch/>
        </p:blipFill>
        <p:spPr>
          <a:xfrm>
            <a:off x="2262600" y="623160"/>
            <a:ext cx="4618800" cy="408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Fancy Optimizers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15"/>
          <p:cNvSpPr txBox="1"/>
          <p:nvPr/>
        </p:nvSpPr>
        <p:spPr>
          <a:xfrm>
            <a:off x="1147320" y="814680"/>
            <a:ext cx="7539120" cy="35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Momentum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Nesterov Momentum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AdaGrad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AdaDelta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RMSProp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Adam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Nadam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Momentum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15"/>
          <p:cNvSpPr txBox="1"/>
          <p:nvPr/>
        </p:nvSpPr>
        <p:spPr>
          <a:xfrm>
            <a:off x="1138320" y="1442763"/>
            <a:ext cx="7539120" cy="225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Moving average of gradients for each parameter used to update weights.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Additional hyperparameter Beta controls how many previous gradients involved in the moving average.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Small Betas allow older gradients to be considered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Larger Betas generally better, with 0.9 as default.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55437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Nesterov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Momentum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15"/>
          <p:cNvSpPr txBox="1"/>
          <p:nvPr/>
        </p:nvSpPr>
        <p:spPr>
          <a:xfrm>
            <a:off x="1138320" y="1442763"/>
            <a:ext cx="7539120" cy="225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Takes peek at where momentum may take us.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Uses sneak-peek to execute step from original position.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Trilobite aware of speed, guessing where momentum may take it, and adjusting course accordingly.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7852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152280"/>
            <a:ext cx="6048000" cy="4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AdaGrad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15"/>
          <p:cNvSpPr txBox="1"/>
          <p:nvPr/>
        </p:nvSpPr>
        <p:spPr>
          <a:xfrm>
            <a:off x="1138320" y="1442763"/>
            <a:ext cx="7539120" cy="225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Learning rate for each parameter allows for slowing or halting learning after parameter reaches or nears optimum.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Uses hyperparameter epsilon – safely leave at default.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Allows the learning rate to be set at default and left alone.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One downside is learning rate can shrink significantly with larger past grad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ient matrices, slowing learning to a halt.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92309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AdaDelta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 &amp;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RMSProp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15"/>
          <p:cNvSpPr txBox="1"/>
          <p:nvPr/>
        </p:nvSpPr>
        <p:spPr>
          <a:xfrm>
            <a:off x="1147320" y="810752"/>
            <a:ext cx="7539120" cy="392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AdaDelta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addresses the gradient matrix size concern of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AdaGrad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by using MA of previous gradients.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AdaDelta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removes the need for learning rate.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RMSProp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works similar to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AdaDelta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but maintains LR.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Both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AdaDelta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&amp;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RMSProp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utilize decay rate (rho) hyperparameter which is similar to B in momentum.</a:t>
            </a: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Recommended Defaults:</a:t>
            </a:r>
          </a:p>
          <a:p>
            <a:pPr marL="4321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Decay rate (rho) = 0.95</a:t>
            </a:r>
          </a:p>
          <a:p>
            <a:pPr marL="4321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Learning rate = 0.001 for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RMSProp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321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47284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Adaptive Moment Estimation (Adam)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15"/>
          <p:cNvSpPr txBox="1"/>
          <p:nvPr/>
        </p:nvSpPr>
        <p:spPr>
          <a:xfrm>
            <a:off x="1138320" y="1442763"/>
            <a:ext cx="7539120" cy="304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Essentially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RMSProp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with following exceptions: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Extra MA is used to inform parameter updates as opposed to actual gradients.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Bias trick used to prevent MAs from skewing toward zero.</a:t>
            </a: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892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Hyperparameters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Two B’s:  B1=0.9  &amp;  B2=0.999.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Arial"/>
                <a:cs typeface="Calibri"/>
                <a:sym typeface="Calibri"/>
              </a:rPr>
              <a:t>Learning rate: set at 0.001 and leave it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81042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5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Optimizer Wrap-Up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15"/>
          <p:cNvSpPr txBox="1"/>
          <p:nvPr/>
        </p:nvSpPr>
        <p:spPr>
          <a:xfrm>
            <a:off x="1138320" y="1442763"/>
            <a:ext cx="7539120" cy="225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Adam is very popular.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SGD with Momentum is solid and may perform better.</a:t>
            </a: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EXPERIMENT to determine what works best for your model architecture and data.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148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7"/>
          <p:cNvSpPr txBox="1"/>
          <p:nvPr/>
        </p:nvSpPr>
        <p:spPr>
          <a:xfrm>
            <a:off x="1144440" y="-78840"/>
            <a:ext cx="7548120" cy="56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Running TensorBoard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17"/>
          <p:cNvSpPr txBox="1"/>
          <p:nvPr/>
        </p:nvSpPr>
        <p:spPr>
          <a:xfrm>
            <a:off x="335280" y="814680"/>
            <a:ext cx="8357280" cy="39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Add to Python code: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tensorflow.keras.callbacks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import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TensorBoard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tensorboard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TensorBoard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log_dir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=’logs/run-name’)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callbacks = [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tensorboard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 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model.fit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step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 Terminal, run: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tensorboard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--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logdir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='logs/' --port 6006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3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Visit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localhost:6006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in your favorite browser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3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tensorboard_in_notebooks.ipynb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 -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Colaboratory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3"/>
              </a:rPr>
              <a:t> (google.com)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/>
        </p:nvSpPr>
        <p:spPr>
          <a:xfrm>
            <a:off x="3638880" y="184320"/>
            <a:ext cx="550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tabLst/>
              <a:defRPr/>
            </a:pPr>
            <a:r>
              <a:rPr kumimoji="0" lang="en-US" sz="3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Applied Deep Learning</a:t>
            </a:r>
            <a:endParaRPr kumimoji="0" sz="3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953160" y="1711080"/>
            <a:ext cx="510552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Module 5: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●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Chapter 10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0b6c8a57b_0_311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Chapter 10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B47A4DA3-073A-4F13-A10D-19FF11707841}"/>
              </a:ext>
            </a:extLst>
          </p:cNvPr>
          <p:cNvSpPr txBox="1"/>
          <p:nvPr/>
        </p:nvSpPr>
        <p:spPr>
          <a:xfrm>
            <a:off x="1472175" y="938879"/>
            <a:ext cx="591025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Machine Vision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698;g80b6c8a57b_0_437">
            <a:extLst>
              <a:ext uri="{FF2B5EF4-FFF2-40B4-BE49-F238E27FC236}">
                <a16:creationId xmlns:a16="http://schemas.microsoft.com/office/drawing/2014/main" id="{81A6871B-EB39-4982-9FE7-E4F9067894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0982" y="1761564"/>
            <a:ext cx="3896639" cy="315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0b6c8a57b_0_315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Convolutional Operation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g80b6c8a57b_0_315"/>
          <p:cNvPicPr preferRelativeResize="0"/>
          <p:nvPr/>
        </p:nvPicPr>
        <p:blipFill rotWithShape="1">
          <a:blip r:embed="rId3">
            <a:alphaModFix/>
          </a:blip>
          <a:srcRect t="6933" b="19461"/>
          <a:stretch/>
        </p:blipFill>
        <p:spPr>
          <a:xfrm>
            <a:off x="1458720" y="715320"/>
            <a:ext cx="6919200" cy="407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Convolutional Filter Math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EEE45-440F-478E-ABEA-2F7F3661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07" y="1614354"/>
            <a:ext cx="4372585" cy="191479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0b6c8a57b_0_343"/>
          <p:cNvSpPr/>
          <p:nvPr/>
        </p:nvSpPr>
        <p:spPr>
          <a:xfrm>
            <a:off x="11390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Times New Roman"/>
                <a:cs typeface="Calibri"/>
                <a:sym typeface="Calibri"/>
              </a:rPr>
              <a:t>Convolutional Example – One Filter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7" name="Google Shape;587;g80b6c8a57b_0_343"/>
          <p:cNvSpPr/>
          <p:nvPr/>
        </p:nvSpPr>
        <p:spPr>
          <a:xfrm>
            <a:off x="1147680" y="814680"/>
            <a:ext cx="68388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3080" marR="0" lvl="0" indent="-202319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6A583-3C81-4B83-8A2C-38F4F602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8" y="1139861"/>
            <a:ext cx="8830262" cy="31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0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1695</Words>
  <Application>Microsoft Office PowerPoint</Application>
  <PresentationFormat>On-screen Show (16:9)</PresentationFormat>
  <Paragraphs>296</Paragraphs>
  <Slides>118</Slides>
  <Notes>118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118</vt:i4>
      </vt:variant>
    </vt:vector>
  </HeadingPairs>
  <TitlesOfParts>
    <vt:vector size="129" baseType="lpstr">
      <vt:lpstr>Arial</vt:lpstr>
      <vt:lpstr>Calibri</vt:lpstr>
      <vt:lpstr>Courier New</vt:lpstr>
      <vt:lpstr>Times New Roman</vt:lpstr>
      <vt:lpstr>Office Theme</vt:lpstr>
      <vt:lpstr>Office Theme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Porter Andrew J</cp:lastModifiedBy>
  <cp:revision>2</cp:revision>
  <dcterms:created xsi:type="dcterms:W3CDTF">2015-09-28T19:52:00Z</dcterms:created>
  <dcterms:modified xsi:type="dcterms:W3CDTF">2021-06-17T13:34:03Z</dcterms:modified>
</cp:coreProperties>
</file>